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68" r:id="rId2"/>
    <p:sldId id="269" r:id="rId3"/>
    <p:sldId id="271" r:id="rId4"/>
    <p:sldId id="272" r:id="rId5"/>
    <p:sldId id="263" r:id="rId6"/>
    <p:sldId id="264" r:id="rId7"/>
    <p:sldId id="265" r:id="rId8"/>
    <p:sldId id="266" r:id="rId9"/>
    <p:sldId id="275" r:id="rId10"/>
    <p:sldId id="276" r:id="rId11"/>
    <p:sldId id="277" r:id="rId12"/>
    <p:sldId id="278" r:id="rId13"/>
    <p:sldId id="279" r:id="rId14"/>
    <p:sldId id="281" r:id="rId15"/>
    <p:sldId id="280" r:id="rId16"/>
    <p:sldId id="283" r:id="rId17"/>
    <p:sldId id="270" r:id="rId18"/>
    <p:sldId id="257" r:id="rId19"/>
    <p:sldId id="259" r:id="rId20"/>
    <p:sldId id="282" r:id="rId21"/>
    <p:sldId id="284" r:id="rId22"/>
    <p:sldId id="273" r:id="rId23"/>
    <p:sldId id="285" r:id="rId24"/>
    <p:sldId id="25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1"/>
    <p:restoredTop sz="72398"/>
  </p:normalViewPr>
  <p:slideViewPr>
    <p:cSldViewPr snapToGrid="0" snapToObjects="1">
      <p:cViewPr varScale="1">
        <p:scale>
          <a:sx n="81" d="100"/>
          <a:sy n="81" d="100"/>
        </p:scale>
        <p:origin x="8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image" Target="../media/image36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0C6967-B34D-4846-BB8A-9214E0DE21EF}" type="datetimeFigureOut">
              <a:rPr lang="en-US" smtClean="0"/>
              <a:t>5/19/21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E7745F-3ACF-2E41-BD22-10BBA0C89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33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E7745F-3ACF-2E41-BD22-10BBA0C8969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42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Call loops at 3 resolutions (1000, 2000, 4000) on merged replicates</a:t>
            </a:r>
          </a:p>
          <a:p>
            <a:r>
              <a:rPr lang="en-US" dirty="0"/>
              <a:t>2 different caller (mustache, </a:t>
            </a:r>
            <a:r>
              <a:rPr lang="en-US" dirty="0" err="1"/>
              <a:t>fithic</a:t>
            </a:r>
            <a:r>
              <a:rPr lang="en-US" dirty="0"/>
              <a:t>) + 2 different </a:t>
            </a:r>
            <a:r>
              <a:rPr lang="en-US" dirty="0" err="1"/>
              <a:t>pvalue</a:t>
            </a:r>
            <a:r>
              <a:rPr lang="en-US" dirty="0"/>
              <a:t> adjustment (FDR, </a:t>
            </a:r>
            <a:r>
              <a:rPr lang="en-US" dirty="0" err="1"/>
              <a:t>hicACT</a:t>
            </a:r>
            <a:r>
              <a:rPr lang="en-US" dirty="0"/>
              <a:t>) + 2 </a:t>
            </a:r>
            <a:r>
              <a:rPr lang="en-US" dirty="0" err="1"/>
              <a:t>pvalue</a:t>
            </a:r>
            <a:r>
              <a:rPr lang="en-US" dirty="0"/>
              <a:t> cutoff</a:t>
            </a:r>
          </a:p>
          <a:p>
            <a:r>
              <a:rPr lang="en-US" dirty="0"/>
              <a:t>Annotate loops to gene and OCR (consensus peaks)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E7745F-3ACF-2E41-BD22-10BBA0C8969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08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E7745F-3ACF-2E41-BD22-10BBA0C8969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768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E7745F-3ACF-2E41-BD22-10BBA0C8969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200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4DE50-CED7-A048-BE95-D579D8E93F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928687-B457-1442-A4A2-6A74A8A7B5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0AD23-4E1E-5442-A322-0B60D7190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64C4F-EE7E-514E-AF97-EBE4913DC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BB85B-1786-004A-B9BA-BDFFD9482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E6672-DAE0-474A-A663-951C25F97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0B2A6A-6302-9E43-8757-9850683AFC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51074-1446-1442-BD7B-29A1CEC6E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B6401-8241-904C-A715-0244BA59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E3850-AB90-4447-9A5F-70BD2EC38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444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A04A95-8AF8-ED47-A4F8-CD5A0C2509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C801D5-0915-EF4E-A326-EB2121038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E1758-F71F-3446-8E06-AD9A7115F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87B97-066A-314E-9458-AF087E21A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0C9A6-643E-1B49-8578-951E3873B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559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8AA9D-B639-2242-B8B7-7F6E62A0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353FE-690F-FC4B-9A5D-7C48F3635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62B49-E093-774E-A3E3-1BBEE59E2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2D531-C5BF-994D-9DC2-2B4414E29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691EB-128D-1145-A815-C1D1DBF8F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235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A9E43-A43E-E143-9853-7E78DA60B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AA218-75D6-6047-9EC1-F5A27696FC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ABD21-A9D2-0440-AC21-04B4E3E2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FA776-2290-2C43-A5CC-3979E8E4C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5F400-5858-C449-96F9-2EE936C2C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84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B1ACE-713B-F440-9505-A80A0BB00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08D8B-BF08-F646-92D6-BF7188EC5B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B7008-FCAE-9945-A61F-9726B7310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815543-71F9-A642-8856-BFB0D458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1C75B-B099-3740-8B60-65FD31EB3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3E49AD-5D25-2842-AE37-101E3BE31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95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E2F6F-7044-0D4E-81DF-FA8901EF8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5A9D-31BE-7D4F-A32A-61B0FBC5D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0E9B57-5F67-604C-B278-18F4CA7061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37484-E42F-8542-A358-465A9D72EC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2D0A5E-719C-724C-BC29-40899155F4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8F888-7B9A-5D47-87B0-3103A71D8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739857-7260-B243-9CB7-E11D73E1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6B1666-3CE7-9E4A-A2AD-5BF3BBE04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159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5BCAC-D491-DB40-A4D1-97D2226DE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AE341E-2C0D-C14B-97AD-C70765F2E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41209A-B678-BF4A-B0E5-D41039A46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A9F215-F0BF-874E-B559-F46EC3BE9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62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9E6C7-C315-4A4B-AE52-CE2D6F869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4CE9CB-BAAD-964D-8BD7-07946354B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C58F55-19DA-5C45-874C-6D4241C45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65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C5914-2E38-2340-A0EC-5A37B9620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C6823-D634-1449-8529-242A5BE29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31CDC-C453-E744-8A09-13C180B8DD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5EA721-5342-8E42-B22A-A459D1F8A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93D48-F558-5247-B39B-CE9B98188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2E27D-C6D2-7A4D-AA6E-E0EBFE458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16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F0F45-F7B1-6941-95B4-78A9D67C3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9901E4-76DA-6446-9754-9876B976A7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07E19-8CEF-9E4C-B834-BC49575EF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2C687-023E-2448-B8FB-3CAE5A28F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5A2B8-7C59-034A-B626-5B947525F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FA7C0-865A-904B-8FCD-A835A8BF9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67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8EEB4F-2690-184C-BB34-E227027BE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7AD1E5-6964-5C47-8DDA-1A9749B59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8146F-65DB-0A45-BE5C-220AE4188E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8849E-89FC-D540-9775-FD504BDA511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8AC9B-74A5-9741-B5BB-1EB75A6098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8AE18-3842-5F4B-B24E-5FF482B500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BA1EF-4D46-A146-9FDB-FBFB8BFA8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576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10" Type="http://schemas.openxmlformats.org/officeDocument/2006/relationships/image" Target="../media/image17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hyperlink" Target="http://genome.ucsc.edu/s/Chun.S/naiveT_PBMC" TargetMode="External"/><Relationship Id="rId4" Type="http://schemas.openxmlformats.org/officeDocument/2006/relationships/image" Target="../media/image27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3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32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Excel_Worksheet8.xls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Excel_Worksheet9.xlsx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3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package" Target="../embeddings/Microsoft_Excel_Worksheet11.xlsx"/><Relationship Id="rId5" Type="http://schemas.openxmlformats.org/officeDocument/2006/relationships/image" Target="../media/image36.emf"/><Relationship Id="rId4" Type="http://schemas.openxmlformats.org/officeDocument/2006/relationships/package" Target="../embeddings/Microsoft_Excel_Worksheet10.xls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3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ACF61-DAF2-9042-A9BF-9E4E33B960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Naïve CD4 T stimulation RNA-</a:t>
            </a:r>
            <a:r>
              <a:rPr lang="en-US" dirty="0" err="1"/>
              <a:t>seq</a:t>
            </a:r>
            <a:r>
              <a:rPr lang="en-US" dirty="0"/>
              <a:t>, ATAC-</a:t>
            </a:r>
            <a:r>
              <a:rPr lang="en-US" dirty="0" err="1"/>
              <a:t>seq</a:t>
            </a:r>
            <a:r>
              <a:rPr lang="en-US" dirty="0"/>
              <a:t> and Hi-C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6A1EAF-CB0F-3D4E-8520-E8DBCB2D1A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36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59F8C-A04B-4243-BDDE-62336053F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 QC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6FE82-4164-E74D-93E0-04A3F0936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06239"/>
            <a:ext cx="10515600" cy="1970723"/>
          </a:xfrm>
        </p:spPr>
        <p:txBody>
          <a:bodyPr/>
          <a:lstStyle/>
          <a:p>
            <a:r>
              <a:rPr lang="en-US" dirty="0"/>
              <a:t>Enough </a:t>
            </a:r>
            <a:r>
              <a:rPr lang="en-US" dirty="0" err="1"/>
              <a:t>qc’ed</a:t>
            </a:r>
            <a:r>
              <a:rPr lang="en-US" dirty="0"/>
              <a:t> reads</a:t>
            </a:r>
          </a:p>
          <a:p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E29E304-DBFF-F445-9C64-9089CDBCEE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7027759"/>
              </p:ext>
            </p:extLst>
          </p:nvPr>
        </p:nvGraphicFramePr>
        <p:xfrm>
          <a:off x="374468" y="1690688"/>
          <a:ext cx="12726015" cy="22756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43" name="Worksheet" r:id="rId3" imgW="14846300" imgH="2654300" progId="Excel.Sheet.12">
                  <p:embed/>
                </p:oleObj>
              </mc:Choice>
              <mc:Fallback>
                <p:oleObj name="Worksheet" r:id="rId3" imgW="14846300" imgH="2654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4468" y="1690688"/>
                        <a:ext cx="12726015" cy="22756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4932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4F241-98D9-DA40-84EA-C59A5CEDD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40715"/>
          </a:xfrm>
        </p:spPr>
        <p:txBody>
          <a:bodyPr>
            <a:normAutofit fontScale="90000"/>
          </a:bodyPr>
          <a:lstStyle/>
          <a:p>
            <a:r>
              <a:rPr lang="en-US" dirty="0"/>
              <a:t>Encode QC – insertion histogram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FC6D5A-663D-C548-957D-F783BD559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1714" y="1046707"/>
            <a:ext cx="2062254" cy="206225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2536A7-0843-D443-BF9F-FC1C2A0B4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318" y="1046707"/>
            <a:ext cx="2062254" cy="20622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78821C-7580-3149-B3C0-BCF5189E45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6572" y="1009945"/>
            <a:ext cx="2135777" cy="21357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365CE9-CEEA-BF41-A944-0142C94F6C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1714" y="2919549"/>
            <a:ext cx="2018211" cy="2018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681CDD-FC2C-E346-B547-07BB52F582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9925" y="2919549"/>
            <a:ext cx="2018211" cy="2018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564030D-EB09-7144-8F32-79BEBFC7AB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2529" y="2907325"/>
            <a:ext cx="2121875" cy="21218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5B32F9-52D4-7446-8523-2A8CBC5A2A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40448" y="4655684"/>
            <a:ext cx="1955074" cy="195507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4078EA7-3E7B-EB4F-90E4-34DFCF6FE5E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39925" y="4604271"/>
            <a:ext cx="2085703" cy="208570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DEE44CC-7218-6A41-8461-0C57A7164A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63469" y="4671094"/>
            <a:ext cx="2018880" cy="20188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E718920-C9A4-9A41-89C2-A9543CDAE720}"/>
              </a:ext>
            </a:extLst>
          </p:cNvPr>
          <p:cNvSpPr txBox="1"/>
          <p:nvPr/>
        </p:nvSpPr>
        <p:spPr>
          <a:xfrm>
            <a:off x="2364376" y="640715"/>
            <a:ext cx="5660027" cy="369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ND517                               ND578                            TMP442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C6ACA7-18B0-DB4E-9C04-C51259A3D904}"/>
              </a:ext>
            </a:extLst>
          </p:cNvPr>
          <p:cNvSpPr txBox="1"/>
          <p:nvPr/>
        </p:nvSpPr>
        <p:spPr>
          <a:xfrm>
            <a:off x="587829" y="1802674"/>
            <a:ext cx="113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unstim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ACE2D3E-35F2-9446-BED9-DCAD40636917}"/>
              </a:ext>
            </a:extLst>
          </p:cNvPr>
          <p:cNvSpPr txBox="1"/>
          <p:nvPr/>
        </p:nvSpPr>
        <p:spPr>
          <a:xfrm>
            <a:off x="737189" y="3783596"/>
            <a:ext cx="113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8hr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1F8C49-16D0-1242-8554-23FF69F150DA}"/>
              </a:ext>
            </a:extLst>
          </p:cNvPr>
          <p:cNvSpPr txBox="1"/>
          <p:nvPr/>
        </p:nvSpPr>
        <p:spPr>
          <a:xfrm>
            <a:off x="775674" y="5395186"/>
            <a:ext cx="113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24hr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34933C-C70F-D744-B9EB-03DF57280C72}"/>
              </a:ext>
            </a:extLst>
          </p:cNvPr>
          <p:cNvSpPr txBox="1"/>
          <p:nvPr/>
        </p:nvSpPr>
        <p:spPr>
          <a:xfrm>
            <a:off x="8503920" y="1987340"/>
            <a:ext cx="28498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Besides </a:t>
            </a:r>
            <a:r>
              <a:rPr lang="en-US" dirty="0" err="1"/>
              <a:t>mononucleosome</a:t>
            </a:r>
            <a:r>
              <a:rPr lang="en-US" dirty="0"/>
              <a:t>, </a:t>
            </a:r>
            <a:r>
              <a:rPr lang="en-US" dirty="0" err="1"/>
              <a:t>binucleosome</a:t>
            </a:r>
            <a:r>
              <a:rPr lang="en-US" dirty="0"/>
              <a:t>, we can see tri-, </a:t>
            </a:r>
            <a:r>
              <a:rPr lang="en-US" dirty="0" err="1"/>
              <a:t>quantra</a:t>
            </a:r>
            <a:r>
              <a:rPr lang="en-US" dirty="0"/>
              <a:t>- nucleosome too.</a:t>
            </a:r>
          </a:p>
          <a:p>
            <a:endParaRPr lang="en-US" dirty="0"/>
          </a:p>
          <a:p>
            <a:r>
              <a:rPr lang="en-US" dirty="0"/>
              <a:t>Suspicious:</a:t>
            </a:r>
          </a:p>
          <a:p>
            <a:pPr marL="285750" indent="-285750">
              <a:buFontTx/>
              <a:buChar char="-"/>
            </a:pPr>
            <a:r>
              <a:rPr lang="en-US" dirty="0"/>
              <a:t>Under digestion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Insertion selection size too big</a:t>
            </a:r>
          </a:p>
          <a:p>
            <a:pPr marL="285750" indent="-285750">
              <a:buFontTx/>
              <a:buChar char="-"/>
            </a:pPr>
            <a:r>
              <a:rPr lang="en-US" dirty="0"/>
              <a:t>Very few reads will map to peak read (</a:t>
            </a:r>
            <a:r>
              <a:rPr lang="en-US" dirty="0" err="1"/>
              <a:t>FiR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343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6F31-C597-794F-9F0B-811DA7804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571" y="255521"/>
            <a:ext cx="10515600" cy="259125"/>
          </a:xfrm>
        </p:spPr>
        <p:txBody>
          <a:bodyPr>
            <a:normAutofit fontScale="90000"/>
          </a:bodyPr>
          <a:lstStyle/>
          <a:p>
            <a:r>
              <a:rPr lang="en-US" dirty="0"/>
              <a:t>Encode QC – XCOR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CEDF522-76D5-0F42-812A-6C8B3974FC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99211" y="1123406"/>
            <a:ext cx="1855878" cy="185587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222440-51B6-D14F-B94D-AC8C79DC3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5089" y="1123406"/>
            <a:ext cx="1872343" cy="18723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B1A5E73-9737-6F46-B014-875944A59B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1935" y="1123406"/>
            <a:ext cx="1925683" cy="19256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ED029A-1DE8-AA44-9BD2-620B9DD8E4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9211" y="2738393"/>
            <a:ext cx="1911984" cy="191198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4E32C9-764D-FE45-91C6-CC95EBD2D2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1195" y="2805679"/>
            <a:ext cx="1962831" cy="19628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1928ABA-A0D6-7B44-9474-2E71C26D99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28533" y="2842827"/>
            <a:ext cx="1929085" cy="192908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0BB90C1-269E-AD4C-A805-8050AB046B9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9211" y="4717663"/>
            <a:ext cx="2057400" cy="20574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AB024F8-E705-EA49-90EB-B90E14E82F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56611" y="4776946"/>
            <a:ext cx="1998117" cy="199811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240AC6D-DA65-1042-98EF-262E01346D7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54728" y="4809060"/>
            <a:ext cx="1839934" cy="183993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E437658-749C-BB41-973A-5765B0B7258C}"/>
              </a:ext>
            </a:extLst>
          </p:cNvPr>
          <p:cNvSpPr txBox="1"/>
          <p:nvPr/>
        </p:nvSpPr>
        <p:spPr>
          <a:xfrm>
            <a:off x="2634635" y="776152"/>
            <a:ext cx="5660027" cy="369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ND517                               ND578                            TMP442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821966-DCC6-ED46-8D5D-010BCD4FCA57}"/>
              </a:ext>
            </a:extLst>
          </p:cNvPr>
          <p:cNvSpPr txBox="1"/>
          <p:nvPr/>
        </p:nvSpPr>
        <p:spPr>
          <a:xfrm>
            <a:off x="1262743" y="1833909"/>
            <a:ext cx="113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unstim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9BA120-4DF5-2A4B-B175-65AA3E23FD68}"/>
              </a:ext>
            </a:extLst>
          </p:cNvPr>
          <p:cNvSpPr txBox="1"/>
          <p:nvPr/>
        </p:nvSpPr>
        <p:spPr>
          <a:xfrm>
            <a:off x="1412103" y="3814831"/>
            <a:ext cx="113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8hr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3C02268-60D4-B540-9E13-85D621FEF88F}"/>
              </a:ext>
            </a:extLst>
          </p:cNvPr>
          <p:cNvSpPr txBox="1"/>
          <p:nvPr/>
        </p:nvSpPr>
        <p:spPr>
          <a:xfrm>
            <a:off x="1450588" y="5426421"/>
            <a:ext cx="113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24hr</a:t>
            </a:r>
          </a:p>
        </p:txBody>
      </p:sp>
    </p:spTree>
    <p:extLst>
      <p:ext uri="{BB962C8B-B14F-4D97-AF65-F5344CB8AC3E}">
        <p14:creationId xmlns:p14="http://schemas.microsoft.com/office/powerpoint/2010/main" val="1529338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F95F6-2808-C34B-AFAD-C95662B02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2155"/>
          </a:xfrm>
        </p:spPr>
        <p:txBody>
          <a:bodyPr/>
          <a:lstStyle/>
          <a:p>
            <a:r>
              <a:rPr lang="en-US" dirty="0"/>
              <a:t>Peak calls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14471-80A8-EA4B-AB49-892B0A921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0971"/>
            <a:ext cx="10515600" cy="4935992"/>
          </a:xfrm>
        </p:spPr>
        <p:txBody>
          <a:bodyPr/>
          <a:lstStyle/>
          <a:p>
            <a:r>
              <a:rPr lang="en-US" dirty="0"/>
              <a:t>Using pooled reps to call peaks (</a:t>
            </a:r>
            <a:r>
              <a:rPr lang="en-US" dirty="0" err="1"/>
              <a:t>poolRep</a:t>
            </a:r>
            <a:r>
              <a:rPr lang="en-US" dirty="0"/>
              <a:t> peaks)</a:t>
            </a:r>
          </a:p>
          <a:p>
            <a:r>
              <a:rPr lang="en-US" dirty="0"/>
              <a:t>Filtering </a:t>
            </a:r>
            <a:r>
              <a:rPr lang="en-US" dirty="0" err="1"/>
              <a:t>poolRep</a:t>
            </a:r>
            <a:r>
              <a:rPr lang="en-US" dirty="0"/>
              <a:t> peaks with individual reps ( &gt;= 2 reps)</a:t>
            </a:r>
          </a:p>
          <a:p>
            <a:r>
              <a:rPr lang="en-US" dirty="0"/>
              <a:t>Merge </a:t>
            </a:r>
            <a:r>
              <a:rPr lang="en-US" dirty="0" err="1"/>
              <a:t>poolRep</a:t>
            </a:r>
            <a:r>
              <a:rPr lang="en-US" dirty="0"/>
              <a:t> peaks to consensus peaks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16375CE-9618-2D4C-B330-C945EF539A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448851"/>
              </p:ext>
            </p:extLst>
          </p:nvPr>
        </p:nvGraphicFramePr>
        <p:xfrm>
          <a:off x="1087664" y="2996066"/>
          <a:ext cx="10133330" cy="31926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6" name="Worksheet" r:id="rId3" imgW="6489700" imgH="2044700" progId="Excel.Sheet.12">
                  <p:embed/>
                </p:oleObj>
              </mc:Choice>
              <mc:Fallback>
                <p:oleObj name="Worksheet" r:id="rId3" imgW="6489700" imgH="2044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87664" y="2996066"/>
                        <a:ext cx="10133330" cy="31926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02ECAF3-31A5-D84F-A77D-206472A862B9}"/>
              </a:ext>
            </a:extLst>
          </p:cNvPr>
          <p:cNvSpPr txBox="1"/>
          <p:nvPr/>
        </p:nvSpPr>
        <p:spPr>
          <a:xfrm>
            <a:off x="1567543" y="6348549"/>
            <a:ext cx="9548948" cy="378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http://</a:t>
            </a:r>
            <a:r>
              <a:rPr lang="en-US" dirty="0" err="1">
                <a:hlinkClick r:id="rId5"/>
              </a:rPr>
              <a:t>genome.ucsc.edu</a:t>
            </a:r>
            <a:r>
              <a:rPr lang="en-US" dirty="0">
                <a:hlinkClick r:id="rId5"/>
              </a:rPr>
              <a:t>/s/</a:t>
            </a:r>
            <a:r>
              <a:rPr lang="en-US" dirty="0" err="1">
                <a:hlinkClick r:id="rId5"/>
              </a:rPr>
              <a:t>Chun.S</a:t>
            </a:r>
            <a:r>
              <a:rPr lang="en-US" dirty="0">
                <a:hlinkClick r:id="rId5"/>
              </a:rPr>
              <a:t>/</a:t>
            </a:r>
            <a:r>
              <a:rPr lang="en-US" dirty="0" err="1">
                <a:hlinkClick r:id="rId5"/>
              </a:rPr>
              <a:t>naiveT_PBMC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55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8CC6-9868-DC43-8E39-B186974D1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3778"/>
          </a:xfrm>
        </p:spPr>
        <p:txBody>
          <a:bodyPr>
            <a:normAutofit fontScale="90000"/>
          </a:bodyPr>
          <a:lstStyle/>
          <a:p>
            <a:r>
              <a:rPr lang="en-US" dirty="0"/>
              <a:t>Annotate peak to gene promoter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0D40E-AA35-3749-A9FC-3B9D41E51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3223"/>
            <a:ext cx="10515600" cy="4883740"/>
          </a:xfrm>
        </p:spPr>
        <p:txBody>
          <a:bodyPr/>
          <a:lstStyle/>
          <a:p>
            <a:r>
              <a:rPr lang="en-US" dirty="0"/>
              <a:t>32,637 (18%) peaks were annotated to promoter regions (-1500 ~ +500bp of TSS) of 24,560 genes.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ABE888-F66A-C34E-BBC0-69956D23F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56" y="2343013"/>
            <a:ext cx="5040087" cy="504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918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DF59-76AA-9541-9F72-9B89FD46C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7652"/>
          </a:xfrm>
        </p:spPr>
        <p:txBody>
          <a:bodyPr>
            <a:normAutofit fontScale="90000"/>
          </a:bodyPr>
          <a:lstStyle/>
          <a:p>
            <a:r>
              <a:rPr lang="en-US" dirty="0"/>
              <a:t>ATAC-</a:t>
            </a:r>
            <a:r>
              <a:rPr lang="en-US" dirty="0" err="1"/>
              <a:t>seq</a:t>
            </a:r>
            <a:r>
              <a:rPr lang="en-US" dirty="0"/>
              <a:t> biological QC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38D44-3F88-9945-B2F9-787E434B1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5658"/>
            <a:ext cx="10515600" cy="4857614"/>
          </a:xfrm>
        </p:spPr>
        <p:txBody>
          <a:bodyPr/>
          <a:lstStyle/>
          <a:p>
            <a:r>
              <a:rPr lang="en-US" dirty="0"/>
              <a:t>Apply CPM &gt;= 1 to keep top condition minimum read count per OCR is bigger than 5 reads.</a:t>
            </a:r>
          </a:p>
          <a:p>
            <a:r>
              <a:rPr lang="en-US" dirty="0"/>
              <a:t>76,539 out of 181093 retained for differential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F0785C-1038-1643-9EF0-C853A7DAC9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679"/>
          <a:stretch/>
        </p:blipFill>
        <p:spPr>
          <a:xfrm>
            <a:off x="0" y="2572657"/>
            <a:ext cx="4062549" cy="406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2C455E-6605-3443-A6A9-4220D5423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4433" y="2604588"/>
            <a:ext cx="4032069" cy="40320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6C1FC5-42F3-7544-9894-D519BB733FAC}"/>
              </a:ext>
            </a:extLst>
          </p:cNvPr>
          <p:cNvSpPr txBox="1"/>
          <p:nvPr/>
        </p:nvSpPr>
        <p:spPr>
          <a:xfrm>
            <a:off x="8725989" y="2913017"/>
            <a:ext cx="30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Cell stimulation correspond to PC1 and cluster</a:t>
            </a:r>
          </a:p>
        </p:txBody>
      </p:sp>
    </p:spTree>
    <p:extLst>
      <p:ext uri="{BB962C8B-B14F-4D97-AF65-F5344CB8AC3E}">
        <p14:creationId xmlns:p14="http://schemas.microsoft.com/office/powerpoint/2010/main" val="1268804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033DA-ACD8-F64D-A660-6D8D14C79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Analysis of OCR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95204-E9A6-C748-801A-D2AB06DAB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5179"/>
            <a:ext cx="10515600" cy="4351338"/>
          </a:xfrm>
        </p:spPr>
        <p:txBody>
          <a:bodyPr/>
          <a:lstStyle/>
          <a:p>
            <a:r>
              <a:rPr lang="en-US" dirty="0"/>
              <a:t>Accessibility ~ individual + condition</a:t>
            </a:r>
          </a:p>
          <a:p>
            <a:r>
              <a:rPr lang="en-US" dirty="0"/>
              <a:t>35,926 OCRs were differential among all pairwise</a:t>
            </a:r>
          </a:p>
          <a:p>
            <a:r>
              <a:rPr lang="en-US" dirty="0"/>
              <a:t>8062  DAR lies on the promoter of 7442 non-pseudo genes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E7045CC-B211-4E4E-97C9-A55BF207C8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583957"/>
              </p:ext>
            </p:extLst>
          </p:nvPr>
        </p:nvGraphicFramePr>
        <p:xfrm>
          <a:off x="1111975" y="3113631"/>
          <a:ext cx="7522573" cy="33925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7" name="Worksheet" r:id="rId3" imgW="4533900" imgH="2044700" progId="Excel.Sheet.12">
                  <p:embed/>
                </p:oleObj>
              </mc:Choice>
              <mc:Fallback>
                <p:oleObj name="Worksheet" r:id="rId3" imgW="4533900" imgH="2044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1975" y="3113631"/>
                        <a:ext cx="7522573" cy="33925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4794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6ECA1-ED9D-AD44-9845-6F68E5413E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Hi-C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426937-746F-7D4D-B5B8-FC56896210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442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49F59-073F-764C-9137-384B0D6EA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Hi-C </a:t>
            </a:r>
            <a:r>
              <a:rPr lang="en-US" dirty="0" err="1"/>
              <a:t>hicup</a:t>
            </a:r>
            <a:r>
              <a:rPr lang="en-US" dirty="0"/>
              <a:t> preprocess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88933CA-7BB9-1240-8732-ADA6DA52958E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22250" y="1786218"/>
          <a:ext cx="11547500" cy="1252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8" name="Worksheet" r:id="rId3" imgW="13220700" imgH="1435100" progId="Excel.Sheet.12">
                  <p:embed/>
                </p:oleObj>
              </mc:Choice>
              <mc:Fallback>
                <p:oleObj name="Worksheet" r:id="rId3" imgW="13220700" imgH="1435100" progId="Excel.Shee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F88933CA-7BB9-1240-8732-ADA6DA5295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2250" y="1786218"/>
                        <a:ext cx="11547500" cy="12529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8425E9F-251B-F647-AD0E-038EE89BC214}"/>
              </a:ext>
            </a:extLst>
          </p:cNvPr>
          <p:cNvSpPr txBox="1"/>
          <p:nvPr/>
        </p:nvSpPr>
        <p:spPr>
          <a:xfrm>
            <a:off x="692331" y="3618412"/>
            <a:ext cx="8453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On average, 4 billion input -&gt; 2 billion Hi-C qc-</a:t>
            </a:r>
            <a:r>
              <a:rPr lang="en-US" sz="2800" dirty="0" err="1"/>
              <a:t>ed</a:t>
            </a:r>
            <a:r>
              <a:rPr lang="en-US" sz="2800" dirty="0"/>
              <a:t> reads</a:t>
            </a:r>
          </a:p>
        </p:txBody>
      </p:sp>
    </p:spTree>
    <p:extLst>
      <p:ext uri="{BB962C8B-B14F-4D97-AF65-F5344CB8AC3E}">
        <p14:creationId xmlns:p14="http://schemas.microsoft.com/office/powerpoint/2010/main" val="4038469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947F5-DF77-8444-8A57-6944C4D85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Hi-C reproducibility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D2F058-4C22-3146-839D-57BA02B5C1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77430"/>
            <a:ext cx="4897097" cy="489709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FE09AB-6297-5C49-B9C2-BFD5C3D2D369}"/>
              </a:ext>
            </a:extLst>
          </p:cNvPr>
          <p:cNvSpPr txBox="1"/>
          <p:nvPr/>
        </p:nvSpPr>
        <p:spPr>
          <a:xfrm>
            <a:off x="6779623" y="1894114"/>
            <a:ext cx="45741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SCC: stratum-adjusted correlation coefficient</a:t>
            </a:r>
          </a:p>
          <a:p>
            <a:endParaRPr lang="en-US" dirty="0"/>
          </a:p>
          <a:p>
            <a:r>
              <a:rPr lang="en-US" dirty="0"/>
              <a:t>Cluster by condition at both 10Kb and 40kb resolution.</a:t>
            </a:r>
          </a:p>
        </p:txBody>
      </p:sp>
    </p:spTree>
    <p:extLst>
      <p:ext uri="{BB962C8B-B14F-4D97-AF65-F5344CB8AC3E}">
        <p14:creationId xmlns:p14="http://schemas.microsoft.com/office/powerpoint/2010/main" val="2866545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6ECA1-ED9D-AD44-9845-6F68E5413E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426937-746F-7D4D-B5B8-FC56896210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53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6720B-97C0-A64B-A9B3-0FEEBBC04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433"/>
            <a:ext cx="10515600" cy="614589"/>
          </a:xfrm>
        </p:spPr>
        <p:txBody>
          <a:bodyPr>
            <a:normAutofit fontScale="90000"/>
          </a:bodyPr>
          <a:lstStyle/>
          <a:p>
            <a:r>
              <a:rPr lang="en-US" dirty="0"/>
              <a:t>Hi-C loop call and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777EB-2254-B443-8B8C-FA5EA011F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9714"/>
            <a:ext cx="10515600" cy="5197249"/>
          </a:xfrm>
        </p:spPr>
        <p:txBody>
          <a:bodyPr/>
          <a:lstStyle/>
          <a:p>
            <a:r>
              <a:rPr lang="en-US" dirty="0"/>
              <a:t>2 callers at 3 resolutions – 1K, 2K, 4K</a:t>
            </a:r>
          </a:p>
          <a:p>
            <a:pPr lvl="1"/>
            <a:r>
              <a:rPr lang="en-US" dirty="0" err="1"/>
              <a:t>Fithic</a:t>
            </a:r>
            <a:r>
              <a:rPr lang="en-US" dirty="0"/>
              <a:t> with FDR &lt; 1e-6</a:t>
            </a:r>
          </a:p>
          <a:p>
            <a:pPr lvl="1"/>
            <a:r>
              <a:rPr lang="en-US" dirty="0"/>
              <a:t>Mustache </a:t>
            </a:r>
            <a:r>
              <a:rPr lang="en-US" dirty="0" err="1"/>
              <a:t>pt</a:t>
            </a:r>
            <a:r>
              <a:rPr lang="en-US" dirty="0"/>
              <a:t> &lt; 0.1</a:t>
            </a:r>
          </a:p>
          <a:p>
            <a:r>
              <a:rPr lang="en-US" dirty="0"/>
              <a:t>Annotate loops to gene and OCR (consensus peaks)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A948AC7-3ECC-5847-B547-80ED759A74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810301"/>
              </p:ext>
            </p:extLst>
          </p:nvPr>
        </p:nvGraphicFramePr>
        <p:xfrm>
          <a:off x="838200" y="2818141"/>
          <a:ext cx="10248900" cy="387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8" name="Worksheet" r:id="rId4" imgW="10248900" imgH="3873500" progId="Excel.Sheet.12">
                  <p:embed/>
                </p:oleObj>
              </mc:Choice>
              <mc:Fallback>
                <p:oleObj name="Worksheet" r:id="rId4" imgW="10248900" imgH="38735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00" y="2818141"/>
                        <a:ext cx="10248900" cy="387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28615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BEBCF-C1F9-DF4A-AB9B-53EF71A99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cross resolution and summarize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287D1-9D39-E945-944A-C1FF3ADE5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total, </a:t>
            </a:r>
            <a:r>
              <a:rPr lang="en-US" dirty="0">
                <a:solidFill>
                  <a:srgbClr val="FF0000"/>
                </a:solidFill>
              </a:rPr>
              <a:t>27,544 genes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79,930 OCRs </a:t>
            </a:r>
            <a:r>
              <a:rPr lang="en-US" dirty="0"/>
              <a:t>were annotated to be connected in at least one condition by at least one methods across all resolutions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6A1EBD5-1A13-F842-AC01-AC71BEE2AC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9383211"/>
              </p:ext>
            </p:extLst>
          </p:nvPr>
        </p:nvGraphicFramePr>
        <p:xfrm>
          <a:off x="1011620" y="3197936"/>
          <a:ext cx="9577426" cy="2268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1" name="Worksheet" r:id="rId4" imgW="6057900" imgH="1435100" progId="Excel.Sheet.12">
                  <p:embed/>
                </p:oleObj>
              </mc:Choice>
              <mc:Fallback>
                <p:oleObj name="Worksheet" r:id="rId4" imgW="6057900" imgH="1435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11620" y="3197936"/>
                        <a:ext cx="9577426" cy="22688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68412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78CAA-B806-BF40-83BB-E3517C333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2696"/>
          </a:xfrm>
        </p:spPr>
        <p:txBody>
          <a:bodyPr>
            <a:normAutofit/>
          </a:bodyPr>
          <a:lstStyle/>
          <a:p>
            <a:r>
              <a:rPr lang="en-US" dirty="0"/>
              <a:t>Hi-C loop  differential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C46727-FB50-0F44-AFA0-7D8452AB5392}"/>
              </a:ext>
            </a:extLst>
          </p:cNvPr>
          <p:cNvSpPr txBox="1"/>
          <p:nvPr/>
        </p:nvSpPr>
        <p:spPr>
          <a:xfrm>
            <a:off x="570186" y="1513490"/>
            <a:ext cx="1078361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Normalize interaction frequency across all samples.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Perform chromosome by chromosome (</a:t>
            </a:r>
            <a:r>
              <a:rPr lang="en-US" sz="2800" dirty="0" err="1"/>
              <a:t>fastlo</a:t>
            </a:r>
            <a:r>
              <a:rPr lang="en-US" sz="28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Globally evaluate interaction frequency to detect differentially interactive regions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differentially interactive regions: FDR &lt; 0.05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Overlap with consensus loop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Consensus loop : merge loops across two calls (mustache </a:t>
            </a:r>
            <a:r>
              <a:rPr lang="en-US" sz="2800" dirty="0" err="1"/>
              <a:t>pt</a:t>
            </a:r>
            <a:r>
              <a:rPr lang="en-US" sz="2800" dirty="0"/>
              <a:t> &lt; 0.1 and </a:t>
            </a:r>
            <a:r>
              <a:rPr lang="en-US" sz="2800" dirty="0" err="1"/>
              <a:t>fithic</a:t>
            </a:r>
            <a:r>
              <a:rPr lang="en-US" sz="2800" dirty="0"/>
              <a:t> FDR &lt; 1e-6) and 3 conditions for each resolution</a:t>
            </a:r>
          </a:p>
        </p:txBody>
      </p:sp>
    </p:spTree>
    <p:extLst>
      <p:ext uri="{BB962C8B-B14F-4D97-AF65-F5344CB8AC3E}">
        <p14:creationId xmlns:p14="http://schemas.microsoft.com/office/powerpoint/2010/main" val="384094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A144A-8521-A74D-833A-FE3ED2E3A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5239"/>
            <a:ext cx="10515600" cy="896116"/>
          </a:xfrm>
        </p:spPr>
        <p:txBody>
          <a:bodyPr/>
          <a:lstStyle/>
          <a:p>
            <a:r>
              <a:rPr lang="en-US" dirty="0"/>
              <a:t>Differential interaction loop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214DE-BA82-3D43-87D0-A7527B57A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5034" y="4644203"/>
            <a:ext cx="5441731" cy="1181555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D62586E-A0EE-FE4B-880E-EC9493341F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2451589"/>
              </p:ext>
            </p:extLst>
          </p:nvPr>
        </p:nvGraphicFramePr>
        <p:xfrm>
          <a:off x="838199" y="1389173"/>
          <a:ext cx="10639097" cy="3057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5" name="Worksheet" r:id="rId4" imgW="7734300" imgH="2222500" progId="Excel.Sheet.12">
                  <p:embed/>
                </p:oleObj>
              </mc:Choice>
              <mc:Fallback>
                <p:oleObj name="Worksheet" r:id="rId4" imgW="7734300" imgH="22225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199" y="1389173"/>
                        <a:ext cx="10639097" cy="3057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6795EEB-E115-0243-BDB9-A20CFE5888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3262131"/>
              </p:ext>
            </p:extLst>
          </p:nvPr>
        </p:nvGraphicFramePr>
        <p:xfrm>
          <a:off x="838199" y="4644203"/>
          <a:ext cx="5357649" cy="1127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6" name="Worksheet" r:id="rId6" imgW="3924300" imgH="825500" progId="Excel.Sheet.12">
                  <p:embed/>
                </p:oleObj>
              </mc:Choice>
              <mc:Fallback>
                <p:oleObj name="Worksheet" r:id="rId6" imgW="3924300" imgH="8255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38199" y="4644203"/>
                        <a:ext cx="5357649" cy="1127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78907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8F047-23BA-D348-8EE4-103FA5898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</a:t>
            </a:r>
            <a:r>
              <a:rPr lang="en-US" dirty="0" err="1"/>
              <a:t>DpnII</a:t>
            </a:r>
            <a:r>
              <a:rPr lang="en-US" dirty="0"/>
              <a:t> bait capture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0AA46-30A2-9640-B1F5-A27DF3021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05793"/>
            <a:ext cx="10515600" cy="2271169"/>
          </a:xfrm>
        </p:spPr>
        <p:txBody>
          <a:bodyPr/>
          <a:lstStyle/>
          <a:p>
            <a:r>
              <a:rPr lang="en-US" dirty="0"/>
              <a:t>On average, ~ 50M captured reads, 65% cis ratio.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D728355-9A81-1349-8476-C789EFABC13B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838200" y="1690688"/>
          <a:ext cx="9480338" cy="19765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2" name="Worksheet" r:id="rId3" imgW="6883400" imgH="1435100" progId="Excel.Sheet.12">
                  <p:embed/>
                </p:oleObj>
              </mc:Choice>
              <mc:Fallback>
                <p:oleObj name="Worksheet" r:id="rId3" imgW="6883400" imgH="1435100" progId="Excel.Shee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D728355-9A81-1349-8476-C789EFABC1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1690688"/>
                        <a:ext cx="9480338" cy="19765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3304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4B0A-52B9-6E4A-A242-A6C4500C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batch RNA-</a:t>
            </a:r>
            <a:r>
              <a:rPr lang="en-US" dirty="0" err="1"/>
              <a:t>seq</a:t>
            </a:r>
            <a:r>
              <a:rPr lang="en-US" dirty="0"/>
              <a:t> (non-stranded)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FD9D53E-FA23-C04D-B6EB-C3E7B8EE33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2453717"/>
              </p:ext>
            </p:extLst>
          </p:nvPr>
        </p:nvGraphicFramePr>
        <p:xfrm>
          <a:off x="266337" y="1690688"/>
          <a:ext cx="11659326" cy="2455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6" name="Worksheet" r:id="rId3" imgW="12598400" imgH="2654300" progId="Excel.Sheet.12">
                  <p:embed/>
                </p:oleObj>
              </mc:Choice>
              <mc:Fallback>
                <p:oleObj name="Worksheet" r:id="rId3" imgW="12598400" imgH="2654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6337" y="1690688"/>
                        <a:ext cx="11659326" cy="2455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5FBAED7-BCE2-DB4D-ADC8-52E19D8284F2}"/>
              </a:ext>
            </a:extLst>
          </p:cNvPr>
          <p:cNvSpPr txBox="1"/>
          <p:nvPr/>
        </p:nvSpPr>
        <p:spPr>
          <a:xfrm>
            <a:off x="1110343" y="4807131"/>
            <a:ext cx="8007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Low </a:t>
            </a:r>
            <a:r>
              <a:rPr lang="en-US" sz="2400" dirty="0" err="1"/>
              <a:t>gene_feature</a:t>
            </a:r>
            <a:r>
              <a:rPr lang="en-US" sz="2400" dirty="0"/>
              <a:t> %  (DNA contamination)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Less than 10M reads usable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49298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8F500-0F79-464D-9194-3F7DB7D94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batch RNA-</a:t>
            </a:r>
            <a:r>
              <a:rPr lang="en-US" dirty="0" err="1"/>
              <a:t>seq</a:t>
            </a:r>
            <a:r>
              <a:rPr lang="en-US" dirty="0"/>
              <a:t> (stranded)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28C660E-1F48-5A48-848C-AAF9BE0C2A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0752507"/>
              </p:ext>
            </p:extLst>
          </p:nvPr>
        </p:nvGraphicFramePr>
        <p:xfrm>
          <a:off x="535578" y="1560090"/>
          <a:ext cx="11453599" cy="2219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5" name="Worksheet" r:id="rId3" imgW="13703300" imgH="2654300" progId="Excel.Sheet.12">
                  <p:embed/>
                </p:oleObj>
              </mc:Choice>
              <mc:Fallback>
                <p:oleObj name="Worksheet" r:id="rId3" imgW="13703300" imgH="2654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5578" y="1560090"/>
                        <a:ext cx="11453599" cy="22191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8F935DB-A7D0-5741-8179-64ECF6C808AB}"/>
              </a:ext>
            </a:extLst>
          </p:cNvPr>
          <p:cNvSpPr txBox="1"/>
          <p:nvPr/>
        </p:nvSpPr>
        <p:spPr>
          <a:xfrm>
            <a:off x="1476103" y="4219303"/>
            <a:ext cx="8007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Low </a:t>
            </a:r>
            <a:r>
              <a:rPr lang="en-US" sz="2400" dirty="0" err="1"/>
              <a:t>gene_feature</a:t>
            </a:r>
            <a:r>
              <a:rPr lang="en-US" sz="2400" dirty="0"/>
              <a:t> %  (DNA contamination)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Less than 10M reads usable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9700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A9A06-62BE-2E40-823F-A82585D1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5846"/>
          </a:xfrm>
        </p:spPr>
        <p:txBody>
          <a:bodyPr>
            <a:normAutofit fontScale="90000"/>
          </a:bodyPr>
          <a:lstStyle/>
          <a:p>
            <a:r>
              <a:rPr lang="en-US" dirty="0"/>
              <a:t>Third batch of naïve CD4 T RNA-</a:t>
            </a:r>
            <a:r>
              <a:rPr lang="en-US" dirty="0" err="1"/>
              <a:t>seq</a:t>
            </a:r>
            <a:r>
              <a:rPr lang="en-US" dirty="0"/>
              <a:t> technical QC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8B796-F021-004B-A850-CEAE9D290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91403"/>
            <a:ext cx="10515600" cy="2385559"/>
          </a:xfrm>
        </p:spPr>
        <p:txBody>
          <a:bodyPr/>
          <a:lstStyle/>
          <a:p>
            <a:r>
              <a:rPr lang="en-US" dirty="0"/>
              <a:t>Improved </a:t>
            </a:r>
            <a:r>
              <a:rPr lang="en-US" dirty="0" err="1"/>
              <a:t>gene_feature</a:t>
            </a:r>
            <a:r>
              <a:rPr lang="en-US" dirty="0"/>
              <a:t> %  (reduced DNA contamination)</a:t>
            </a:r>
          </a:p>
          <a:p>
            <a:r>
              <a:rPr lang="en-US" dirty="0"/>
              <a:t>Has enough reads (&gt; 10M per sample) for next step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E3F3890-51AD-1A44-A87E-7F374C34A5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9700" y="1493838"/>
          <a:ext cx="11912600" cy="204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3" name="Worksheet" r:id="rId3" imgW="11912600" imgH="2044700" progId="Excel.Sheet.12">
                  <p:embed/>
                </p:oleObj>
              </mc:Choice>
              <mc:Fallback>
                <p:oleObj name="Worksheet" r:id="rId3" imgW="11912600" imgH="2044700" progId="Excel.Shee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5E3F3890-51AD-1A44-A87E-7F374C34A5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9700" y="1493838"/>
                        <a:ext cx="11912600" cy="204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522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06DD-FA01-594F-A2F7-58249BB72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CD4 T RNA-</a:t>
            </a:r>
            <a:r>
              <a:rPr lang="en-US" dirty="0" err="1"/>
              <a:t>seq</a:t>
            </a:r>
            <a:r>
              <a:rPr lang="en-US" dirty="0"/>
              <a:t> biological QC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346D2D-EF5C-1345-9E1A-005D688E16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6729"/>
          <a:stretch/>
        </p:blipFill>
        <p:spPr>
          <a:xfrm>
            <a:off x="158931" y="1321231"/>
            <a:ext cx="5288280" cy="529815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B2C7F2-623A-7743-9875-758F139E0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818" y="1476102"/>
            <a:ext cx="4392673" cy="43926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63DCD5-F79E-EE48-98AD-9355FAA6C77A}"/>
              </a:ext>
            </a:extLst>
          </p:cNvPr>
          <p:cNvSpPr txBox="1"/>
          <p:nvPr/>
        </p:nvSpPr>
        <p:spPr>
          <a:xfrm>
            <a:off x="4990011" y="5868775"/>
            <a:ext cx="7201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ND589 stimulation (8hr and 24hr) is different from the other two donors</a:t>
            </a:r>
          </a:p>
          <a:p>
            <a:r>
              <a:rPr lang="en-US" dirty="0"/>
              <a:t>Can be fixed by introducing individual as covariant for differential analysis</a:t>
            </a:r>
          </a:p>
        </p:txBody>
      </p:sp>
    </p:spTree>
    <p:extLst>
      <p:ext uri="{BB962C8B-B14F-4D97-AF65-F5344CB8AC3E}">
        <p14:creationId xmlns:p14="http://schemas.microsoft.com/office/powerpoint/2010/main" val="3966241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AFFFE-963B-074F-B820-91E7702B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1161"/>
          </a:xfrm>
        </p:spPr>
        <p:txBody>
          <a:bodyPr/>
          <a:lstStyle/>
          <a:p>
            <a:r>
              <a:rPr lang="en-US" dirty="0"/>
              <a:t>Differential analysis of naïve CD4 T RNA-</a:t>
            </a:r>
            <a:r>
              <a:rPr lang="en-US" dirty="0" err="1"/>
              <a:t>seq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D20D8-23A1-7045-AF59-49A241F2E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US" dirty="0"/>
              <a:t>34,026 genes with TPM &gt;= 1</a:t>
            </a:r>
          </a:p>
          <a:p>
            <a:r>
              <a:rPr lang="en-US" dirty="0"/>
              <a:t>Differential analysis were performed on gene features with more than 10 reads on the top condition.</a:t>
            </a:r>
          </a:p>
          <a:p>
            <a:pPr lvl="1"/>
            <a:r>
              <a:rPr lang="en-US" dirty="0"/>
              <a:t>27404 gene features were used for differential analysis</a:t>
            </a:r>
          </a:p>
          <a:p>
            <a:r>
              <a:rPr lang="en-US" dirty="0" err="1"/>
              <a:t>Exp</a:t>
            </a:r>
            <a:r>
              <a:rPr lang="en-US" dirty="0"/>
              <a:t> ~ individual. + condition (</a:t>
            </a:r>
            <a:r>
              <a:rPr lang="en-US" dirty="0" err="1"/>
              <a:t>unstim</a:t>
            </a:r>
            <a:r>
              <a:rPr lang="en-US" dirty="0"/>
              <a:t>, 8hr, 24hr)</a:t>
            </a:r>
          </a:p>
          <a:p>
            <a:r>
              <a:rPr lang="en-US" dirty="0"/>
              <a:t>Total 9,815 genes (9,525 genes with TPM &gt;= 1) were differential expressed due to stimulation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17C3BDD-E8BC-8D47-BE9A-846C050FBB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7633" y="5048387"/>
          <a:ext cx="52451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7" name="Worksheet" r:id="rId3" imgW="5245100" imgH="1231900" progId="Excel.Sheet.12">
                  <p:embed/>
                </p:oleObj>
              </mc:Choice>
              <mc:Fallback>
                <p:oleObj name="Worksheet" r:id="rId3" imgW="5245100" imgH="1231900" progId="Excel.Shee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17C3BDD-E8BC-8D47-BE9A-846C050FBB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7633" y="5048387"/>
                        <a:ext cx="52451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92863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248DD-5857-C247-9A8E-D9E1B643C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8909"/>
          </a:xfrm>
        </p:spPr>
        <p:txBody>
          <a:bodyPr/>
          <a:lstStyle/>
          <a:p>
            <a:r>
              <a:rPr lang="en-US" dirty="0"/>
              <a:t>Hierarchical cluster of DEG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6F428A-0CE3-5947-9422-879EAD9D7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9121" y="1254034"/>
            <a:ext cx="7567127" cy="529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109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8134B-9501-864D-996E-12B5747AE7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ATAC-</a:t>
            </a:r>
            <a:r>
              <a:rPr lang="en-US" dirty="0" err="1"/>
              <a:t>seq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D22BE2-8935-554A-B8CD-ED34EA6086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16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2937</TotalTime>
  <Words>615</Words>
  <Application>Microsoft Macintosh PowerPoint</Application>
  <PresentationFormat>Widescreen</PresentationFormat>
  <Paragraphs>87</Paragraphs>
  <Slides>24</Slides>
  <Notes>4</Notes>
  <HiddenSlides>3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Worksheet</vt:lpstr>
      <vt:lpstr>Microsoft Excel Worksheet</vt:lpstr>
      <vt:lpstr>Naïve CD4 T stimulation RNA-seq, ATAC-seq and Hi-C</vt:lpstr>
      <vt:lpstr>RNA-seq</vt:lpstr>
      <vt:lpstr>First batch RNA-seq (non-stranded)</vt:lpstr>
      <vt:lpstr>Second batch RNA-seq (stranded)</vt:lpstr>
      <vt:lpstr>Third batch of naïve CD4 T RNA-seq technical QC</vt:lpstr>
      <vt:lpstr>naïve CD4 T RNA-seq biological QC</vt:lpstr>
      <vt:lpstr>Differential analysis of naïve CD4 T RNA-seq </vt:lpstr>
      <vt:lpstr>Hierarchical cluster of DEG</vt:lpstr>
      <vt:lpstr>ATAC-seq</vt:lpstr>
      <vt:lpstr>Encode QC</vt:lpstr>
      <vt:lpstr>Encode QC – insertion histogram</vt:lpstr>
      <vt:lpstr>Encode QC – XCOR</vt:lpstr>
      <vt:lpstr>Peak calls</vt:lpstr>
      <vt:lpstr>Annotate peak to gene promoter</vt:lpstr>
      <vt:lpstr>ATAC-seq biological QC </vt:lpstr>
      <vt:lpstr>Differential Analysis of OCR</vt:lpstr>
      <vt:lpstr>Hi-C</vt:lpstr>
      <vt:lpstr>Hi-C hicup preprocess</vt:lpstr>
      <vt:lpstr>Hi-C reproducibility</vt:lpstr>
      <vt:lpstr>Hi-C loop call and annotation</vt:lpstr>
      <vt:lpstr>Merge cross resolution and summarize annotation</vt:lpstr>
      <vt:lpstr>Hi-C loop  differential analysis</vt:lpstr>
      <vt:lpstr>Differential interaction loop summary</vt:lpstr>
      <vt:lpstr>Virtual DpnII bait capture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 batch of naïve CD4 T RNA-seq technical QC</dc:title>
  <dc:creator>su chun</dc:creator>
  <cp:lastModifiedBy>su chun</cp:lastModifiedBy>
  <cp:revision>76</cp:revision>
  <dcterms:created xsi:type="dcterms:W3CDTF">2021-05-13T19:26:31Z</dcterms:created>
  <dcterms:modified xsi:type="dcterms:W3CDTF">2021-05-19T15:26:28Z</dcterms:modified>
</cp:coreProperties>
</file>

<file path=docProps/thumbnail.jpeg>
</file>